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DM Sans Medium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  <p:embeddedFont>
      <p:font typeface="DM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boldItalic.fntdata"/><Relationship Id="rId22" Type="http://schemas.openxmlformats.org/officeDocument/2006/relationships/font" Target="fonts/Merriweather-bold.fntdata"/><Relationship Id="rId21" Type="http://schemas.openxmlformats.org/officeDocument/2006/relationships/font" Target="fonts/Merriweather-regular.fntdata"/><Relationship Id="rId24" Type="http://schemas.openxmlformats.org/officeDocument/2006/relationships/font" Target="fonts/Merriweather-boldItalic.fntdata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DMSansMedium-regular.fntdata"/><Relationship Id="rId16" Type="http://schemas.openxmlformats.org/officeDocument/2006/relationships/slide" Target="slides/slide10.xml"/><Relationship Id="rId19" Type="http://schemas.openxmlformats.org/officeDocument/2006/relationships/font" Target="fonts/DMSansMedium-italic.fntdata"/><Relationship Id="rId18" Type="http://schemas.openxmlformats.org/officeDocument/2006/relationships/font" Target="fonts/DM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3cdf736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a3cdf736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3cdf73608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a3cdf73608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3cdf7360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a3cdf7360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3cdf7360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3cdf7360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3cdf73608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3cdf73608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3cdf7360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3cdf7360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3cdf73608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a3cdf73608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3cdf73608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3cdf73608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3cdf73608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a3cdf73608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3cdf73608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a3cdf73608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3" name="Google Shape;253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9AOjuFVsNGI7_zPBicdFoLlBMYRDEx5y/view" TargetMode="External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httpd.apache.org/docs/" TargetMode="External"/><Relationship Id="rId4" Type="http://schemas.openxmlformats.org/officeDocument/2006/relationships/hyperlink" Target="https://www.gnu.org/software/bash/manual/bash.html" TargetMode="External"/><Relationship Id="rId9" Type="http://schemas.openxmlformats.org/officeDocument/2006/relationships/hyperlink" Target="https://medium.com/@npranto/quick-bite-ssh-key-5a8e56cea0b7" TargetMode="External"/><Relationship Id="rId5" Type="http://schemas.openxmlformats.org/officeDocument/2006/relationships/hyperlink" Target="https://www.openssh.com/" TargetMode="External"/><Relationship Id="rId6" Type="http://schemas.openxmlformats.org/officeDocument/2006/relationships/hyperlink" Target="https://access.redhat.com/documentation/" TargetMode="External"/><Relationship Id="rId7" Type="http://schemas.openxmlformats.org/officeDocument/2006/relationships/hyperlink" Target="https://github.com/robertdebock/ansible-role-users" TargetMode="External"/><Relationship Id="rId8" Type="http://schemas.openxmlformats.org/officeDocument/2006/relationships/hyperlink" Target="https://www.istockphoto.com/photos/carrying-boulder" TargetMode="External"/><Relationship Id="rId11" Type="http://schemas.openxmlformats.org/officeDocument/2006/relationships/hyperlink" Target="https://www.flaticon.com/free-icon/csv_8242984" TargetMode="External"/><Relationship Id="rId10" Type="http://schemas.openxmlformats.org/officeDocument/2006/relationships/hyperlink" Target="https://freebiesupply.com/logos/linux-tux-logo-2/" TargetMode="External"/><Relationship Id="rId13" Type="http://schemas.openxmlformats.org/officeDocument/2006/relationships/hyperlink" Target="https://medium.com/@jasurbek.go.dev/users-groups-and-permissions-in-linux-1fa6d56b744a" TargetMode="External"/><Relationship Id="rId12" Type="http://schemas.openxmlformats.org/officeDocument/2006/relationships/hyperlink" Target="https://commons.wikimedia.org/wiki/File:Apache_HTTP_server_logo_(2019-present)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50"/>
              <a:t>Linux User Account Automation</a:t>
            </a:r>
            <a:endParaRPr sz="6250"/>
          </a:p>
        </p:txBody>
      </p:sp>
      <p:sp>
        <p:nvSpPr>
          <p:cNvPr id="263" name="Google Shape;263;p44"/>
          <p:cNvSpPr txBox="1"/>
          <p:nvPr>
            <p:ph idx="2" type="subTitle"/>
          </p:nvPr>
        </p:nvSpPr>
        <p:spPr>
          <a:xfrm>
            <a:off x="196950" y="2171250"/>
            <a:ext cx="3986700" cy="12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Alton - Alton Matovu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386 — Fall 2025 — Instructor: Varik</a:t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925" y="2100925"/>
            <a:ext cx="4472444" cy="273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ctrTitle"/>
          </p:nvPr>
        </p:nvSpPr>
        <p:spPr>
          <a:xfrm>
            <a:off x="566100" y="1185400"/>
            <a:ext cx="80118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34" name="Google Shape;334;p53"/>
          <p:cNvSpPr txBox="1"/>
          <p:nvPr>
            <p:ph idx="2" type="subTitle"/>
          </p:nvPr>
        </p:nvSpPr>
        <p:spPr>
          <a:xfrm>
            <a:off x="2520775" y="2657375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free to ask any questions</a:t>
            </a:r>
            <a:endParaRPr/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750" y="-217900"/>
            <a:ext cx="2331724" cy="233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100" y="2735575"/>
            <a:ext cx="2331724" cy="23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0" name="Google Shape;270;p45"/>
          <p:cNvSpPr txBox="1"/>
          <p:nvPr>
            <p:ph type="ctrTitle"/>
          </p:nvPr>
        </p:nvSpPr>
        <p:spPr>
          <a:xfrm>
            <a:off x="566100" y="0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71" name="Google Shape;271;p45"/>
          <p:cNvSpPr txBox="1"/>
          <p:nvPr>
            <p:ph idx="2" type="subTitle"/>
          </p:nvPr>
        </p:nvSpPr>
        <p:spPr>
          <a:xfrm>
            <a:off x="1388850" y="1157550"/>
            <a:ext cx="6366300" cy="37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Background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System Architecture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Automation Workflow (Sequence)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System Entities and Relationships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Live Demo</a:t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Challenges/Future Implementations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208526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7" name="Google Shape;277;p46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78" name="Google Shape;278;p46"/>
          <p:cNvSpPr txBox="1"/>
          <p:nvPr>
            <p:ph idx="2" type="subTitle"/>
          </p:nvPr>
        </p:nvSpPr>
        <p:spPr>
          <a:xfrm>
            <a:off x="196950" y="1527850"/>
            <a:ext cx="4467600" cy="21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Linux(Operating System)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 Bash scripting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</a:t>
            </a:r>
            <a:r>
              <a:rPr lang="en" sz="1800"/>
              <a:t> SSH key-based login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CSV Input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Apache Web Server</a:t>
            </a:r>
            <a:endParaRPr sz="1800"/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175" y="861650"/>
            <a:ext cx="3119950" cy="11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650" y="2171250"/>
            <a:ext cx="1238975" cy="12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4875" y="2340275"/>
            <a:ext cx="1556250" cy="15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576" y="3480551"/>
            <a:ext cx="1321923" cy="132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8" name="Google Shape;288;p47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/>
              <a:t>Architecture</a:t>
            </a:r>
            <a:endParaRPr/>
          </a:p>
        </p:txBody>
      </p:sp>
      <p:sp>
        <p:nvSpPr>
          <p:cNvPr id="289" name="Google Shape;289;p47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850" y="789450"/>
            <a:ext cx="2686725" cy="40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6" name="Google Shape;296;p48"/>
          <p:cNvSpPr txBox="1"/>
          <p:nvPr>
            <p:ph type="ctrTitle"/>
          </p:nvPr>
        </p:nvSpPr>
        <p:spPr>
          <a:xfrm>
            <a:off x="196950" y="223825"/>
            <a:ext cx="56019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 WorkFlow</a:t>
            </a:r>
            <a:endParaRPr/>
          </a:p>
        </p:txBody>
      </p:sp>
      <p:sp>
        <p:nvSpPr>
          <p:cNvPr id="297" name="Google Shape;297;p48"/>
          <p:cNvSpPr txBox="1"/>
          <p:nvPr>
            <p:ph idx="2" type="subTitle"/>
          </p:nvPr>
        </p:nvSpPr>
        <p:spPr>
          <a:xfrm>
            <a:off x="580425" y="2100925"/>
            <a:ext cx="5035500" cy="3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1.</a:t>
            </a:r>
            <a:r>
              <a:rPr lang="en" sz="1650"/>
              <a:t>Script reads user information from CSV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2.Creates Linux groups if they do not exist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3.Provisions new user accounts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4. </a:t>
            </a:r>
            <a:r>
              <a:rPr lang="en" sz="1650"/>
              <a:t>Creates home and website directories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5.</a:t>
            </a:r>
            <a:r>
              <a:rPr lang="en" sz="1650"/>
              <a:t>Generates SSH keys automatically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6.Reports success </a:t>
            </a:r>
            <a:endParaRPr sz="1650"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100" y="69450"/>
            <a:ext cx="2666521" cy="282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100" y="2894376"/>
            <a:ext cx="2666525" cy="21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5" name="Google Shape;305;p49"/>
          <p:cNvSpPr txBox="1"/>
          <p:nvPr>
            <p:ph type="ctrTitle"/>
          </p:nvPr>
        </p:nvSpPr>
        <p:spPr>
          <a:xfrm>
            <a:off x="566100" y="11097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Entities and Relationships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26" y="2096225"/>
            <a:ext cx="3310551" cy="28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2" name="Google Shape;312;p50"/>
          <p:cNvSpPr txBox="1"/>
          <p:nvPr>
            <p:ph type="ctrTitle"/>
          </p:nvPr>
        </p:nvSpPr>
        <p:spPr>
          <a:xfrm>
            <a:off x="566100" y="196450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pic>
        <p:nvPicPr>
          <p:cNvPr id="313" name="Google Shape;313;p50" title="CS386-project-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590" y="1242025"/>
            <a:ext cx="6046824" cy="340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19" name="Google Shape;319;p51"/>
          <p:cNvSpPr txBox="1"/>
          <p:nvPr>
            <p:ph type="ctrTitle"/>
          </p:nvPr>
        </p:nvSpPr>
        <p:spPr>
          <a:xfrm>
            <a:off x="196950" y="196450"/>
            <a:ext cx="88206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50"/>
              <a:t>Challenges/Future Implementations</a:t>
            </a:r>
            <a:endParaRPr sz="4950"/>
          </a:p>
        </p:txBody>
      </p:sp>
      <p:sp>
        <p:nvSpPr>
          <p:cNvPr id="320" name="Google Shape;320;p51"/>
          <p:cNvSpPr txBox="1"/>
          <p:nvPr>
            <p:ph idx="2" type="subTitle"/>
          </p:nvPr>
        </p:nvSpPr>
        <p:spPr>
          <a:xfrm>
            <a:off x="197375" y="1791350"/>
            <a:ext cx="4805400" cy="26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Converting CSV files from Google Sheets to Linux format (CRLF vs LF)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Debugging and testing script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Add a monitoring system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/>
              <a:t>User being able to work in their own </a:t>
            </a:r>
            <a:r>
              <a:rPr lang="en"/>
              <a:t>websites</a:t>
            </a:r>
            <a:r>
              <a:rPr lang="en"/>
              <a:t> 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136" y="2073550"/>
            <a:ext cx="3300876" cy="30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327" name="Google Shape;327;p52"/>
          <p:cNvSpPr txBox="1"/>
          <p:nvPr>
            <p:ph type="ctrTitle"/>
          </p:nvPr>
        </p:nvSpPr>
        <p:spPr>
          <a:xfrm>
            <a:off x="566100" y="71900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8" name="Google Shape;328;p52"/>
          <p:cNvSpPr txBox="1"/>
          <p:nvPr>
            <p:ph idx="2" type="subTitle"/>
          </p:nvPr>
        </p:nvSpPr>
        <p:spPr>
          <a:xfrm>
            <a:off x="275700" y="1107825"/>
            <a:ext cx="85926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Apache Software Foundation. (n.d.). Apache HTTP Server Documentation.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3"/>
              </a:rPr>
              <a:t>https://httpd.apache.org/docs/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GNU Project. (n.d.). Bash Reference Manual. Free Software Foundation. 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4"/>
              </a:rPr>
              <a:t>https://www.gnu.org/software/bash/manual/bash.html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OpenBSD Project. (n.d.). OpenSSH: Secure Shell Protocol.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5"/>
              </a:rPr>
              <a:t>https://www.openssh.com/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 Red Hat, Inc. (2023). Using Shell Scripts for System Administration.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6"/>
              </a:rPr>
              <a:t>https://access.redhat.com/documentation/</a:t>
            </a:r>
            <a:r>
              <a:rPr lang="en" sz="1050"/>
              <a:t>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GitHub. (2024). User Management Automation Script Example Repository.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7"/>
              </a:rPr>
              <a:t>https://github.com/robertdebock/ansible-role-users</a:t>
            </a:r>
            <a:r>
              <a:rPr lang="en" sz="1050"/>
              <a:t> </a:t>
            </a:r>
            <a:r>
              <a:rPr lang="en" sz="1650"/>
              <a:t> 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Images: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8"/>
              </a:rPr>
              <a:t>https://www.istockphoto.com/photos/carrying-boulder</a:t>
            </a:r>
            <a:r>
              <a:rPr lang="en" sz="1050"/>
              <a:t>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9"/>
              </a:rPr>
              <a:t>https://medium.com/@npranto/quick-bite-ssh-key-5a8e56cea0b7</a:t>
            </a:r>
            <a:r>
              <a:rPr lang="en" sz="1050"/>
              <a:t>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10"/>
              </a:rPr>
              <a:t>https://freebiesupply.com/logos/linux-tux-logo-2/</a:t>
            </a:r>
            <a:r>
              <a:rPr lang="en" sz="1050"/>
              <a:t>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11"/>
              </a:rPr>
              <a:t>https://www.flaticon.com/free-icon/csv_8242984</a:t>
            </a:r>
            <a:r>
              <a:rPr lang="en" sz="1050"/>
              <a:t>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12"/>
              </a:rPr>
              <a:t>https://commons.wikimedia.org/wiki/File:Apache_HTTP_server_logo_(2019-present).svg</a:t>
            </a:r>
            <a:r>
              <a:rPr lang="en" sz="1050"/>
              <a:t>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hlinkClick r:id="rId13"/>
              </a:rPr>
              <a:t>https://medium.com/@jasurbek.go.dev/users-groups-and-permissions-in-linux-1fa6d56b744a</a:t>
            </a:r>
            <a:r>
              <a:rPr lang="en" sz="1050"/>
              <a:t> </a:t>
            </a:r>
            <a:endParaRPr sz="1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